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handoutMasterIdLst>
    <p:handoutMasterId r:id="rId15"/>
  </p:handoutMasterIdLst>
  <p:sldIdLst>
    <p:sldId id="330" r:id="rId6"/>
    <p:sldId id="342" r:id="rId7"/>
    <p:sldId id="364" r:id="rId8"/>
    <p:sldId id="334" r:id="rId9"/>
    <p:sldId id="347" r:id="rId10"/>
    <p:sldId id="369" r:id="rId11"/>
    <p:sldId id="370" r:id="rId12"/>
    <p:sldId id="357"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3D0"/>
    <a:srgbClr val="9ACA3B"/>
    <a:srgbClr val="D9E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4" autoAdjust="0"/>
    <p:restoredTop sz="86997" autoAdjust="0"/>
  </p:normalViewPr>
  <p:slideViewPr>
    <p:cSldViewPr snapToGrid="0" snapToObjects="1">
      <p:cViewPr varScale="1">
        <p:scale>
          <a:sx n="110" d="100"/>
          <a:sy n="110" d="100"/>
        </p:scale>
        <p:origin x="97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7927"/>
          </a:xfrm>
          <a:prstGeom prst="rect">
            <a:avLst/>
          </a:prstGeom>
        </p:spPr>
        <p:txBody>
          <a:bodyPr vert="horz" lIns="91440" tIns="45720" rIns="91440" bIns="45720" rtlCol="0"/>
          <a:lstStyle>
            <a:lvl1pPr algn="r">
              <a:defRPr sz="1200"/>
            </a:lvl1pPr>
          </a:lstStyle>
          <a:p>
            <a:fld id="{34C32368-FB05-4A9E-9C06-8CA3427AD246}" type="datetimeFigureOut">
              <a:rPr lang="en-GB" smtClean="0"/>
              <a:t>24/04/2020</a:t>
            </a:fld>
            <a:endParaRPr lang="en-GB"/>
          </a:p>
        </p:txBody>
      </p:sp>
      <p:sp>
        <p:nvSpPr>
          <p:cNvPr id="4" name="Footer Placeholder 3"/>
          <p:cNvSpPr>
            <a:spLocks noGrp="1"/>
          </p:cNvSpPr>
          <p:nvPr>
            <p:ph type="ftr" sz="quarter" idx="2"/>
          </p:nvPr>
        </p:nvSpPr>
        <p:spPr>
          <a:xfrm>
            <a:off x="0" y="9430298"/>
            <a:ext cx="2945659" cy="49792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298"/>
            <a:ext cx="2945659" cy="497927"/>
          </a:xfrm>
          <a:prstGeom prst="rect">
            <a:avLst/>
          </a:prstGeom>
        </p:spPr>
        <p:txBody>
          <a:bodyPr vert="horz" lIns="91440" tIns="45720" rIns="91440" bIns="45720" rtlCol="0" anchor="b"/>
          <a:lstStyle>
            <a:lvl1pPr algn="r">
              <a:defRPr sz="1200"/>
            </a:lvl1pPr>
          </a:lstStyle>
          <a:p>
            <a:fld id="{0C4174C1-C93C-4651-B04C-AC3FCA79DC42}" type="slidenum">
              <a:rPr lang="en-GB" smtClean="0"/>
              <a:t>‹#›</a:t>
            </a:fld>
            <a:endParaRPr lang="en-GB"/>
          </a:p>
        </p:txBody>
      </p:sp>
    </p:spTree>
    <p:extLst>
      <p:ext uri="{BB962C8B-B14F-4D97-AF65-F5344CB8AC3E}">
        <p14:creationId xmlns:p14="http://schemas.microsoft.com/office/powerpoint/2010/main" val="314739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225CE77E-4A49-9E4A-B3B8-FC3396264BAF}" type="datetimeFigureOut">
              <a:rPr lang="en-US" smtClean="0"/>
              <a:t>4/24/2020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D13459AC-38F4-A644-8843-1BE46974C8FE}" type="slidenum">
              <a:rPr lang="en-US" smtClean="0"/>
              <a:t>‹#›</a:t>
            </a:fld>
            <a:endParaRPr lang="en-US" dirty="0"/>
          </a:p>
        </p:txBody>
      </p:sp>
    </p:spTree>
    <p:extLst>
      <p:ext uri="{BB962C8B-B14F-4D97-AF65-F5344CB8AC3E}">
        <p14:creationId xmlns:p14="http://schemas.microsoft.com/office/powerpoint/2010/main" val="25261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459AC-38F4-A644-8843-1BE46974C8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5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3459AC-38F4-A644-8843-1BE46974C8FE}" type="slidenum">
              <a:rPr lang="en-US" smtClean="0"/>
              <a:t>5</a:t>
            </a:fld>
            <a:endParaRPr lang="en-US" dirty="0"/>
          </a:p>
        </p:txBody>
      </p:sp>
    </p:spTree>
    <p:extLst>
      <p:ext uri="{BB962C8B-B14F-4D97-AF65-F5344CB8AC3E}">
        <p14:creationId xmlns:p14="http://schemas.microsoft.com/office/powerpoint/2010/main" val="740669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BBDA71-1C39-094C-81A4-8EFCEB67BA44}"/>
              </a:ext>
            </a:extLst>
          </p:cNvPr>
          <p:cNvSpPr/>
          <p:nvPr userDrawn="1"/>
        </p:nvSpPr>
        <p:spPr>
          <a:xfrm>
            <a:off x="0" y="0"/>
            <a:ext cx="12192000" cy="6858000"/>
          </a:xfrm>
          <a:prstGeom prst="rect">
            <a:avLst/>
          </a:prstGeom>
          <a:solidFill>
            <a:srgbClr val="9A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57C67D-5476-7041-BB98-327964A64FE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218B46-DDA3-214B-A876-70BD6052C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5C2F874A-B5B3-C94F-AC9F-C3599AB9E6C3}"/>
              </a:ext>
            </a:extLst>
          </p:cNvPr>
          <p:cNvSpPr>
            <a:spLocks noGrp="1"/>
          </p:cNvSpPr>
          <p:nvPr>
            <p:ph type="dt" sz="half" idx="10"/>
          </p:nvPr>
        </p:nvSpPr>
        <p:spPr>
          <a:xfrm>
            <a:off x="2786269" y="6353066"/>
            <a:ext cx="1252331" cy="36512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FF2B83FE-3B08-2A4C-BA73-0AEA4854E3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79EC9A94-62C1-1344-A941-5ADC3199A394}"/>
              </a:ext>
            </a:extLst>
          </p:cNvPr>
          <p:cNvSpPr>
            <a:spLocks noGrp="1"/>
          </p:cNvSpPr>
          <p:nvPr>
            <p:ph type="sldNum" sz="quarter" idx="12"/>
          </p:nvPr>
        </p:nvSpPr>
        <p:spPr>
          <a:xfrm>
            <a:off x="8153400" y="6355028"/>
            <a:ext cx="1119809" cy="365125"/>
          </a:xfrm>
          <a:prstGeom prst="rect">
            <a:avLst/>
          </a:prstGeom>
        </p:spPr>
        <p:txBody>
          <a:bodyPr/>
          <a:lstStyle/>
          <a:p>
            <a:fld id="{E9372DA1-5C04-C44B-8484-8C88969ED193}" type="slidenum">
              <a:rPr lang="en-US" smtClean="0"/>
              <a:t>‹#›</a:t>
            </a:fld>
            <a:endParaRPr lang="en-US" dirty="0"/>
          </a:p>
        </p:txBody>
      </p:sp>
      <p:pic>
        <p:nvPicPr>
          <p:cNvPr id="10" name="Picture 9">
            <a:extLst>
              <a:ext uri="{FF2B5EF4-FFF2-40B4-BE49-F238E27FC236}">
                <a16:creationId xmlns:a16="http://schemas.microsoft.com/office/drawing/2014/main" id="{C294E037-06F6-FF40-9D5C-BBCE8A975B58}"/>
              </a:ext>
            </a:extLst>
          </p:cNvPr>
          <p:cNvPicPr>
            <a:picLocks noChangeAspect="1"/>
          </p:cNvPicPr>
          <p:nvPr userDrawn="1"/>
        </p:nvPicPr>
        <p:blipFill rotWithShape="1">
          <a:blip r:embed="rId2"/>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D489BCF1-03D2-E547-8678-4AC504FEBBA4}"/>
              </a:ext>
            </a:extLst>
          </p:cNvPr>
          <p:cNvPicPr>
            <a:picLocks noChangeAspect="1"/>
          </p:cNvPicPr>
          <p:nvPr userDrawn="1"/>
        </p:nvPicPr>
        <p:blipFill rotWithShape="1">
          <a:blip r:embed="rId2"/>
          <a:srcRect r="38384"/>
          <a:stretch/>
        </p:blipFill>
        <p:spPr>
          <a:xfrm>
            <a:off x="7543800" y="5909352"/>
            <a:ext cx="4648200" cy="76200"/>
          </a:xfrm>
          <a:prstGeom prst="rect">
            <a:avLst/>
          </a:prstGeom>
        </p:spPr>
      </p:pic>
      <p:pic>
        <p:nvPicPr>
          <p:cNvPr id="12" name="Picture 11">
            <a:extLst>
              <a:ext uri="{FF2B5EF4-FFF2-40B4-BE49-F238E27FC236}">
                <a16:creationId xmlns:a16="http://schemas.microsoft.com/office/drawing/2014/main" id="{1D29E2D1-CA90-D449-B826-5E5DCE14E65A}"/>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3" name="Picture 12">
            <a:extLst>
              <a:ext uri="{FF2B5EF4-FFF2-40B4-BE49-F238E27FC236}">
                <a16:creationId xmlns:a16="http://schemas.microsoft.com/office/drawing/2014/main" id="{F83F917F-3D8C-894F-BB09-369410D91E9F}"/>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57756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7E6D-E5DA-1444-84CC-FAEEC8944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51C0A-D632-BA41-BBBD-9C0E8D1F9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A997F7F-C880-A145-BACD-AAAF72218A25}"/>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FAF9CB-BB0A-DB40-975F-E87274CB11BD}" type="datetimeFigureOut">
              <a:rPr lang="en-US" smtClean="0"/>
              <a:pPr/>
              <a:t>4/24/2020</a:t>
            </a:fld>
            <a:endParaRPr lang="en-US" dirty="0"/>
          </a:p>
        </p:txBody>
      </p:sp>
      <p:sp>
        <p:nvSpPr>
          <p:cNvPr id="8" name="Slide Number Placeholder 5">
            <a:extLst>
              <a:ext uri="{FF2B5EF4-FFF2-40B4-BE49-F238E27FC236}">
                <a16:creationId xmlns:a16="http://schemas.microsoft.com/office/drawing/2014/main" id="{5122045D-E2EE-5B43-B3A7-96A677F4A60E}"/>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9" name="Footer Placeholder 4">
            <a:extLst>
              <a:ext uri="{FF2B5EF4-FFF2-40B4-BE49-F238E27FC236}">
                <a16:creationId xmlns:a16="http://schemas.microsoft.com/office/drawing/2014/main" id="{E3F504C8-1E34-DC45-8949-72F60C6F1454}"/>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4765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C148E-D50F-4243-98C7-8732DB43D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6FB0D9-6397-8E41-8FA0-3AC128977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4B2AD24-3F09-5E4C-8277-6F70787CC7BC}"/>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FAF9CB-BB0A-DB40-975F-E87274CB11BD}" type="datetimeFigureOut">
              <a:rPr lang="en-US" smtClean="0"/>
              <a:pPr/>
              <a:t>4/24/2020</a:t>
            </a:fld>
            <a:endParaRPr lang="en-US" dirty="0"/>
          </a:p>
        </p:txBody>
      </p:sp>
      <p:sp>
        <p:nvSpPr>
          <p:cNvPr id="8" name="Slide Number Placeholder 5">
            <a:extLst>
              <a:ext uri="{FF2B5EF4-FFF2-40B4-BE49-F238E27FC236}">
                <a16:creationId xmlns:a16="http://schemas.microsoft.com/office/drawing/2014/main" id="{0C45E9D3-F16A-3A4B-8B90-2ED88D5AE000}"/>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9" name="Footer Placeholder 4">
            <a:extLst>
              <a:ext uri="{FF2B5EF4-FFF2-40B4-BE49-F238E27FC236}">
                <a16:creationId xmlns:a16="http://schemas.microsoft.com/office/drawing/2014/main" id="{2C55F615-7672-434C-AB5E-43E2EC580A58}"/>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29883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EB67-8565-FD4C-94A2-84F5F5958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8DF2A-16CF-E04E-BC39-2728D59B8A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2A19044-06DC-294E-AFB3-E8C6A4C558D5}"/>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0" name="Picture 9">
            <a:extLst>
              <a:ext uri="{FF2B5EF4-FFF2-40B4-BE49-F238E27FC236}">
                <a16:creationId xmlns:a16="http://schemas.microsoft.com/office/drawing/2014/main" id="{DF795CD4-FD88-554F-8F18-D45A1748749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1" name="Picture 10">
            <a:extLst>
              <a:ext uri="{FF2B5EF4-FFF2-40B4-BE49-F238E27FC236}">
                <a16:creationId xmlns:a16="http://schemas.microsoft.com/office/drawing/2014/main" id="{260A7659-CB47-DB42-9AA7-CA28A7B907C8}"/>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2" name="Picture 11">
            <a:extLst>
              <a:ext uri="{FF2B5EF4-FFF2-40B4-BE49-F238E27FC236}">
                <a16:creationId xmlns:a16="http://schemas.microsoft.com/office/drawing/2014/main" id="{5AA7E3B8-2688-5144-B044-D083AE96CD2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3" name="Footer Placeholder 4">
            <a:extLst>
              <a:ext uri="{FF2B5EF4-FFF2-40B4-BE49-F238E27FC236}">
                <a16:creationId xmlns:a16="http://schemas.microsoft.com/office/drawing/2014/main" id="{6DD3A40E-4DB9-754E-BFEC-E50E2393CACA}"/>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151273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3696C-674F-824E-A710-D4C8C11E00D4}"/>
              </a:ext>
            </a:extLst>
          </p:cNvPr>
          <p:cNvSpPr/>
          <p:nvPr userDrawn="1"/>
        </p:nvSpPr>
        <p:spPr>
          <a:xfrm>
            <a:off x="0" y="0"/>
            <a:ext cx="12192000" cy="6858000"/>
          </a:xfrm>
          <a:prstGeom prst="rect">
            <a:avLst/>
          </a:prstGeom>
          <a:solidFill>
            <a:srgbClr val="44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129784-E9F3-E347-8EA8-04F5A2323EA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519DF6-C540-614F-8683-608A982FA308}"/>
              </a:ext>
            </a:extLst>
          </p:cNvPr>
          <p:cNvSpPr>
            <a:spLocks noGrp="1"/>
          </p:cNvSpPr>
          <p:nvPr>
            <p:ph type="body" idx="1"/>
          </p:nvPr>
        </p:nvSpPr>
        <p:spPr>
          <a:xfrm>
            <a:off x="831850" y="4589463"/>
            <a:ext cx="10515600" cy="126085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000342-2423-784D-8510-36F96A41F3F0}"/>
              </a:ext>
            </a:extLst>
          </p:cNvPr>
          <p:cNvSpPr>
            <a:spLocks noGrp="1"/>
          </p:cNvSpPr>
          <p:nvPr>
            <p:ph type="dt" sz="half" idx="10"/>
          </p:nvPr>
        </p:nvSpPr>
        <p:spPr>
          <a:xfrm>
            <a:off x="2786269" y="6353066"/>
            <a:ext cx="1252331"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8B89274-82A1-9C49-8CAE-5074FDFE3AF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EA19507-02AF-CC4D-8FA2-773719833C31}"/>
              </a:ext>
            </a:extLst>
          </p:cNvPr>
          <p:cNvSpPr>
            <a:spLocks noGrp="1"/>
          </p:cNvSpPr>
          <p:nvPr>
            <p:ph type="sldNum" sz="quarter" idx="12"/>
          </p:nvPr>
        </p:nvSpPr>
        <p:spPr>
          <a:xfrm>
            <a:off x="8153400" y="6355028"/>
            <a:ext cx="1119809" cy="365125"/>
          </a:xfrm>
          <a:prstGeom prst="rect">
            <a:avLst/>
          </a:prstGeom>
        </p:spPr>
        <p:txBody>
          <a:bodyPr/>
          <a:lstStyle/>
          <a:p>
            <a:fld id="{E9372DA1-5C04-C44B-8484-8C88969ED193}" type="slidenum">
              <a:rPr lang="en-US" smtClean="0"/>
              <a:t>‹#›</a:t>
            </a:fld>
            <a:endParaRPr lang="en-US" dirty="0"/>
          </a:p>
        </p:txBody>
      </p:sp>
      <p:pic>
        <p:nvPicPr>
          <p:cNvPr id="9" name="Picture 8">
            <a:extLst>
              <a:ext uri="{FF2B5EF4-FFF2-40B4-BE49-F238E27FC236}">
                <a16:creationId xmlns:a16="http://schemas.microsoft.com/office/drawing/2014/main" id="{309F1DE8-A21E-6949-A33E-77F581D28F35}"/>
              </a:ext>
            </a:extLst>
          </p:cNvPr>
          <p:cNvPicPr>
            <a:picLocks noChangeAspect="1"/>
          </p:cNvPicPr>
          <p:nvPr userDrawn="1"/>
        </p:nvPicPr>
        <p:blipFill rotWithShape="1">
          <a:blip r:embed="rId2"/>
          <a:srcRect b="4829"/>
          <a:stretch/>
        </p:blipFill>
        <p:spPr>
          <a:xfrm>
            <a:off x="0" y="5913032"/>
            <a:ext cx="7543800" cy="72520"/>
          </a:xfrm>
          <a:prstGeom prst="rect">
            <a:avLst/>
          </a:prstGeom>
        </p:spPr>
      </p:pic>
      <p:pic>
        <p:nvPicPr>
          <p:cNvPr id="10" name="Picture 9">
            <a:extLst>
              <a:ext uri="{FF2B5EF4-FFF2-40B4-BE49-F238E27FC236}">
                <a16:creationId xmlns:a16="http://schemas.microsoft.com/office/drawing/2014/main" id="{D9D79FDC-1C29-A64C-93AF-BE9A4AE1F685}"/>
              </a:ext>
            </a:extLst>
          </p:cNvPr>
          <p:cNvPicPr>
            <a:picLocks noChangeAspect="1"/>
          </p:cNvPicPr>
          <p:nvPr userDrawn="1"/>
        </p:nvPicPr>
        <p:blipFill rotWithShape="1">
          <a:blip r:embed="rId2"/>
          <a:srcRect r="38384"/>
          <a:stretch/>
        </p:blipFill>
        <p:spPr>
          <a:xfrm>
            <a:off x="7543800" y="5909352"/>
            <a:ext cx="4648200" cy="76200"/>
          </a:xfrm>
          <a:prstGeom prst="rect">
            <a:avLst/>
          </a:prstGeom>
        </p:spPr>
      </p:pic>
      <p:pic>
        <p:nvPicPr>
          <p:cNvPr id="13" name="Picture 12">
            <a:extLst>
              <a:ext uri="{FF2B5EF4-FFF2-40B4-BE49-F238E27FC236}">
                <a16:creationId xmlns:a16="http://schemas.microsoft.com/office/drawing/2014/main" id="{2B2B5A8A-7D17-1143-8151-5F2D2DC63E55}"/>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5" name="Picture 14">
            <a:extLst>
              <a:ext uri="{FF2B5EF4-FFF2-40B4-BE49-F238E27FC236}">
                <a16:creationId xmlns:a16="http://schemas.microsoft.com/office/drawing/2014/main" id="{E0141CDE-E183-EF4B-B539-8D96AB264490}"/>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34201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EF2B-5BD9-8D4D-9F32-5CC737BDD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78C04-59FC-E34D-AB0B-666AD0AA951C}"/>
              </a:ext>
            </a:extLst>
          </p:cNvPr>
          <p:cNvSpPr>
            <a:spLocks noGrp="1"/>
          </p:cNvSpPr>
          <p:nvPr>
            <p:ph sz="half" idx="1"/>
          </p:nvPr>
        </p:nvSpPr>
        <p:spPr>
          <a:xfrm>
            <a:off x="838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8ACFF-6EFB-6B4C-AC7C-790B051C7324}"/>
              </a:ext>
            </a:extLst>
          </p:cNvPr>
          <p:cNvSpPr>
            <a:spLocks noGrp="1"/>
          </p:cNvSpPr>
          <p:nvPr>
            <p:ph sz="half" idx="2"/>
          </p:nvPr>
        </p:nvSpPr>
        <p:spPr>
          <a:xfrm>
            <a:off x="6172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D391EF-BCA6-3446-8932-90D87AEFF23D}"/>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1" name="Picture 10">
            <a:extLst>
              <a:ext uri="{FF2B5EF4-FFF2-40B4-BE49-F238E27FC236}">
                <a16:creationId xmlns:a16="http://schemas.microsoft.com/office/drawing/2014/main" id="{6D5EE110-4104-474E-B84A-5FC2AD99A093}"/>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2" name="Picture 11">
            <a:extLst>
              <a:ext uri="{FF2B5EF4-FFF2-40B4-BE49-F238E27FC236}">
                <a16:creationId xmlns:a16="http://schemas.microsoft.com/office/drawing/2014/main" id="{5B244144-342B-9345-A461-53557959A9FF}"/>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3" name="Picture 12">
            <a:extLst>
              <a:ext uri="{FF2B5EF4-FFF2-40B4-BE49-F238E27FC236}">
                <a16:creationId xmlns:a16="http://schemas.microsoft.com/office/drawing/2014/main" id="{D60113B6-BD6E-6345-80D5-B9708FFF3D0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Tree>
    <p:extLst>
      <p:ext uri="{BB962C8B-B14F-4D97-AF65-F5344CB8AC3E}">
        <p14:creationId xmlns:p14="http://schemas.microsoft.com/office/powerpoint/2010/main" val="13678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CBD9-87C1-B94B-ACCF-A9AA1CEF9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F32ED-5F27-1540-9DD0-7094810CE489}"/>
              </a:ext>
            </a:extLst>
          </p:cNvPr>
          <p:cNvSpPr>
            <a:spLocks noGrp="1"/>
          </p:cNvSpPr>
          <p:nvPr>
            <p:ph type="body" idx="1"/>
          </p:nvPr>
        </p:nvSpPr>
        <p:spPr>
          <a:xfrm>
            <a:off x="839788" y="1681163"/>
            <a:ext cx="5157787"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7EA0D1-9CCA-3F48-9710-F297AD9983EE}"/>
              </a:ext>
            </a:extLst>
          </p:cNvPr>
          <p:cNvSpPr>
            <a:spLocks noGrp="1"/>
          </p:cNvSpPr>
          <p:nvPr>
            <p:ph sz="half" idx="2"/>
          </p:nvPr>
        </p:nvSpPr>
        <p:spPr>
          <a:xfrm>
            <a:off x="839788" y="2505075"/>
            <a:ext cx="5157787" cy="33056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19A50C-E5DA-5F43-A301-2F03813C33AE}"/>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7BD6D3-8A82-904C-B43B-D9525462A781}"/>
              </a:ext>
            </a:extLst>
          </p:cNvPr>
          <p:cNvSpPr>
            <a:spLocks noGrp="1"/>
          </p:cNvSpPr>
          <p:nvPr>
            <p:ph sz="quarter" idx="4"/>
          </p:nvPr>
        </p:nvSpPr>
        <p:spPr>
          <a:xfrm>
            <a:off x="6172200" y="2505075"/>
            <a:ext cx="5183188" cy="3301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734B70-AA78-CD44-BAD9-8096ED33A384}"/>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3" name="Picture 12">
            <a:extLst>
              <a:ext uri="{FF2B5EF4-FFF2-40B4-BE49-F238E27FC236}">
                <a16:creationId xmlns:a16="http://schemas.microsoft.com/office/drawing/2014/main" id="{06B86CD4-DB9B-7A4D-BD22-CD124E78F46C}"/>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4" name="Picture 13">
            <a:extLst>
              <a:ext uri="{FF2B5EF4-FFF2-40B4-BE49-F238E27FC236}">
                <a16:creationId xmlns:a16="http://schemas.microsoft.com/office/drawing/2014/main" id="{37043139-97B0-7A45-96BC-5AB647BB2C39}"/>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5" name="Picture 14">
            <a:extLst>
              <a:ext uri="{FF2B5EF4-FFF2-40B4-BE49-F238E27FC236}">
                <a16:creationId xmlns:a16="http://schemas.microsoft.com/office/drawing/2014/main" id="{698163F7-DD75-D44C-A205-510A30B3B9C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6" name="Date Placeholder 3">
            <a:extLst>
              <a:ext uri="{FF2B5EF4-FFF2-40B4-BE49-F238E27FC236}">
                <a16:creationId xmlns:a16="http://schemas.microsoft.com/office/drawing/2014/main" id="{A0F9D088-69BD-C744-8362-058C3AE85E88}"/>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FAF9CB-BB0A-DB40-975F-E87274CB11BD}" type="datetimeFigureOut">
              <a:rPr lang="en-US" smtClean="0"/>
              <a:pPr/>
              <a:t>4/24/2020</a:t>
            </a:fld>
            <a:endParaRPr lang="en-US" dirty="0"/>
          </a:p>
        </p:txBody>
      </p:sp>
      <p:sp>
        <p:nvSpPr>
          <p:cNvPr id="17" name="Slide Number Placeholder 5">
            <a:extLst>
              <a:ext uri="{FF2B5EF4-FFF2-40B4-BE49-F238E27FC236}">
                <a16:creationId xmlns:a16="http://schemas.microsoft.com/office/drawing/2014/main" id="{AAB0F651-8497-C14A-8F47-964B3BBC20AB}"/>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18" name="Footer Placeholder 4">
            <a:extLst>
              <a:ext uri="{FF2B5EF4-FFF2-40B4-BE49-F238E27FC236}">
                <a16:creationId xmlns:a16="http://schemas.microsoft.com/office/drawing/2014/main" id="{AF76B5F2-17EE-8E42-9FC5-E041F0BDA5D8}"/>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254754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5C8E-9384-3D4F-ACA5-D51F7561273B}"/>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3F6ED1E4-461A-E441-AE59-0C458163E8D9}"/>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9" name="Picture 8">
            <a:extLst>
              <a:ext uri="{FF2B5EF4-FFF2-40B4-BE49-F238E27FC236}">
                <a16:creationId xmlns:a16="http://schemas.microsoft.com/office/drawing/2014/main" id="{B4C50258-ED1D-D146-8C2E-7B6EC11FDA3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0" name="Picture 9">
            <a:extLst>
              <a:ext uri="{FF2B5EF4-FFF2-40B4-BE49-F238E27FC236}">
                <a16:creationId xmlns:a16="http://schemas.microsoft.com/office/drawing/2014/main" id="{E845D11A-AA56-7649-B4FF-4EDB81B69E6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4281409D-059B-EF42-8AF4-59D2793966D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2" name="Date Placeholder 3">
            <a:extLst>
              <a:ext uri="{FF2B5EF4-FFF2-40B4-BE49-F238E27FC236}">
                <a16:creationId xmlns:a16="http://schemas.microsoft.com/office/drawing/2014/main" id="{259EF3BC-5010-5845-A1AB-0A44E6EA05C3}"/>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FAF9CB-BB0A-DB40-975F-E87274CB11BD}" type="datetimeFigureOut">
              <a:rPr lang="en-US" smtClean="0"/>
              <a:pPr/>
              <a:t>4/24/2020</a:t>
            </a:fld>
            <a:endParaRPr lang="en-US" dirty="0"/>
          </a:p>
        </p:txBody>
      </p:sp>
      <p:sp>
        <p:nvSpPr>
          <p:cNvPr id="13" name="Slide Number Placeholder 5">
            <a:extLst>
              <a:ext uri="{FF2B5EF4-FFF2-40B4-BE49-F238E27FC236}">
                <a16:creationId xmlns:a16="http://schemas.microsoft.com/office/drawing/2014/main" id="{9314E035-BF22-4F48-841A-6E58B4A7C61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14" name="Footer Placeholder 4">
            <a:extLst>
              <a:ext uri="{FF2B5EF4-FFF2-40B4-BE49-F238E27FC236}">
                <a16:creationId xmlns:a16="http://schemas.microsoft.com/office/drawing/2014/main" id="{C2B51C5C-94F5-0D42-922A-85E18D677881}"/>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423439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C3A0CA-681A-5746-BD22-6912714F1BCF}"/>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8" name="Picture 7">
            <a:extLst>
              <a:ext uri="{FF2B5EF4-FFF2-40B4-BE49-F238E27FC236}">
                <a16:creationId xmlns:a16="http://schemas.microsoft.com/office/drawing/2014/main" id="{ABF75ED9-6D00-864B-B176-A76DB99D4265}"/>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9" name="Picture 8">
            <a:extLst>
              <a:ext uri="{FF2B5EF4-FFF2-40B4-BE49-F238E27FC236}">
                <a16:creationId xmlns:a16="http://schemas.microsoft.com/office/drawing/2014/main" id="{ADFD5FB3-681A-0A44-B0C4-7371804D50C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0" name="Picture 9">
            <a:extLst>
              <a:ext uri="{FF2B5EF4-FFF2-40B4-BE49-F238E27FC236}">
                <a16:creationId xmlns:a16="http://schemas.microsoft.com/office/drawing/2014/main" id="{6A6ABC32-DB25-8449-B01A-CD2158EA63D2}"/>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1" name="Date Placeholder 3">
            <a:extLst>
              <a:ext uri="{FF2B5EF4-FFF2-40B4-BE49-F238E27FC236}">
                <a16:creationId xmlns:a16="http://schemas.microsoft.com/office/drawing/2014/main" id="{A03FE603-1B2B-4F40-8D04-69D980EC8825}"/>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FAF9CB-BB0A-DB40-975F-E87274CB11BD}" type="datetimeFigureOut">
              <a:rPr lang="en-US" smtClean="0"/>
              <a:pPr/>
              <a:t>4/24/2020</a:t>
            </a:fld>
            <a:endParaRPr lang="en-US" dirty="0"/>
          </a:p>
        </p:txBody>
      </p:sp>
      <p:sp>
        <p:nvSpPr>
          <p:cNvPr id="12" name="Slide Number Placeholder 5">
            <a:extLst>
              <a:ext uri="{FF2B5EF4-FFF2-40B4-BE49-F238E27FC236}">
                <a16:creationId xmlns:a16="http://schemas.microsoft.com/office/drawing/2014/main" id="{43BF7CF7-37E7-8A4D-9031-86328169C60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13" name="Footer Placeholder 4">
            <a:extLst>
              <a:ext uri="{FF2B5EF4-FFF2-40B4-BE49-F238E27FC236}">
                <a16:creationId xmlns:a16="http://schemas.microsoft.com/office/drawing/2014/main" id="{23B54858-8A2B-5344-875A-D2C94C8E1BBE}"/>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31364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3E0D-01F8-FA4E-B685-A52E882B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E63C4-2746-804C-8E68-A0E0D83FA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ECB6B-96EB-9E43-A791-29DE626883A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A3865E40-8034-D340-B9D6-D3FD4E39C1C3}"/>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5">
            <a:extLst>
              <a:ext uri="{FF2B5EF4-FFF2-40B4-BE49-F238E27FC236}">
                <a16:creationId xmlns:a16="http://schemas.microsoft.com/office/drawing/2014/main" id="{2E07DEB6-95EF-4743-8AEC-326B042E33F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ooter Placeholder 4">
            <a:extLst>
              <a:ext uri="{FF2B5EF4-FFF2-40B4-BE49-F238E27FC236}">
                <a16:creationId xmlns:a16="http://schemas.microsoft.com/office/drawing/2014/main" id="{7E266266-BC59-4743-A404-C8FF0A2CD53F}"/>
              </a:ext>
            </a:extLst>
          </p:cNvPr>
          <p:cNvSpPr>
            <a:spLocks noGrp="1"/>
          </p:cNvSpPr>
          <p:nvPr>
            <p:ph type="ftr" sz="quarter" idx="11"/>
          </p:nvPr>
        </p:nvSpPr>
        <p:spPr>
          <a:xfrm>
            <a:off x="4038600" y="6356350"/>
            <a:ext cx="4114800" cy="365125"/>
          </a:xfrm>
          <a:prstGeom prst="rect">
            <a:avLst/>
          </a:prstGeom>
        </p:spPr>
        <p:txBody>
          <a:bodyPr anchor="ctr"/>
          <a:lstStyle>
            <a:lvl1pPr algn="ctr">
              <a:defRPr lang="en-US" sz="1200" kern="1200" dirty="0">
                <a:solidFill>
                  <a:schemeClr val="tx1">
                    <a:tint val="75000"/>
                  </a:schemeClr>
                </a:solidFill>
                <a:latin typeface="+mn-lt"/>
                <a:ea typeface="+mn-ea"/>
                <a:cs typeface="+mn-cs"/>
              </a:defRPr>
            </a:lvl1pPr>
          </a:lstStyle>
          <a:p>
            <a:endParaRPr lang="en-GB" dirty="0"/>
          </a:p>
        </p:txBody>
      </p:sp>
    </p:spTree>
    <p:extLst>
      <p:ext uri="{BB962C8B-B14F-4D97-AF65-F5344CB8AC3E}">
        <p14:creationId xmlns:p14="http://schemas.microsoft.com/office/powerpoint/2010/main" val="27551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75D-A309-F441-BE1F-7E7047D7E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270A9-454C-3940-8551-63DECFB26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46DFACD-EA45-FE4A-8C8B-639F0A85884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0DFEDD00-C611-C04A-B435-A5DC10643DB6}"/>
              </a:ext>
            </a:extLst>
          </p:cNvPr>
          <p:cNvSpPr txBox="1">
            <a:spLocks/>
          </p:cNvSpPr>
          <p:nvPr userDrawn="1"/>
        </p:nvSpPr>
        <p:spPr>
          <a:xfrm>
            <a:off x="2718249" y="6353066"/>
            <a:ext cx="12523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477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37FE7-F00E-9849-9F40-B7070A8B5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52778E-8EB0-8D48-9813-DB09A4AF99C7}"/>
              </a:ext>
            </a:extLst>
          </p:cNvPr>
          <p:cNvSpPr>
            <a:spLocks noGrp="1"/>
          </p:cNvSpPr>
          <p:nvPr>
            <p:ph type="body" idx="1"/>
          </p:nvPr>
        </p:nvSpPr>
        <p:spPr>
          <a:xfrm>
            <a:off x="838200" y="1825625"/>
            <a:ext cx="10515600" cy="39887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927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44C3D0"/>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ani.org.uk/admission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hyperlink" Target="http://www.eani.org.uk/ad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reschooladmissions@eani.org.uk" TargetMode="External"/><Relationship Id="rId2" Type="http://schemas.openxmlformats.org/officeDocument/2006/relationships/hyperlink" Target="http://www.eani.org.uk/admissions" TargetMode="External"/><Relationship Id="rId1" Type="http://schemas.openxmlformats.org/officeDocument/2006/relationships/slideLayout" Target="../slideLayouts/slideLayout2.xml"/><Relationship Id="rId5" Type="http://schemas.openxmlformats.org/officeDocument/2006/relationships/hyperlink" Target="https://www.eani.org.uk/search-schools" TargetMode="External"/><Relationship Id="rId4" Type="http://schemas.openxmlformats.org/officeDocument/2006/relationships/hyperlink" Target="mailto:primaryadmissions@eani.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A1D9-E34A-F24B-923A-B68C17599B91}"/>
              </a:ext>
            </a:extLst>
          </p:cNvPr>
          <p:cNvSpPr>
            <a:spLocks noGrp="1"/>
          </p:cNvSpPr>
          <p:nvPr>
            <p:ph type="title"/>
          </p:nvPr>
        </p:nvSpPr>
        <p:spPr>
          <a:xfrm>
            <a:off x="592007" y="2413416"/>
            <a:ext cx="10515600" cy="321554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GB" dirty="0" smtClean="0"/>
              <a:t>Guidance on </a:t>
            </a:r>
            <a:r>
              <a:rPr lang="en-GB" dirty="0"/>
              <a:t>accessing </a:t>
            </a:r>
            <a:r>
              <a:rPr lang="en-GB" dirty="0" smtClean="0"/>
              <a:t>your child’s placement </a:t>
            </a:r>
            <a:r>
              <a:rPr lang="en-GB" dirty="0"/>
              <a:t>notification via </a:t>
            </a:r>
            <a:r>
              <a:rPr lang="en-GB" dirty="0" smtClean="0"/>
              <a:t>the Citizen </a:t>
            </a:r>
            <a:r>
              <a:rPr lang="en-GB" dirty="0"/>
              <a:t>Portal</a:t>
            </a:r>
            <a:r>
              <a:rPr lang="en-US" dirty="0" smtClean="0"/>
              <a:t/>
            </a:r>
            <a:br>
              <a:rPr lang="en-US" dirty="0" smtClean="0"/>
            </a:br>
            <a:endParaRPr lang="en-GB" dirty="0"/>
          </a:p>
        </p:txBody>
      </p:sp>
      <p:sp>
        <p:nvSpPr>
          <p:cNvPr id="3" name="Text Placeholder 2">
            <a:extLst>
              <a:ext uri="{FF2B5EF4-FFF2-40B4-BE49-F238E27FC236}">
                <a16:creationId xmlns:a16="http://schemas.microsoft.com/office/drawing/2014/main" id="{2CA021B7-3CC2-7941-B2FF-6F8723BDAB20}"/>
              </a:ext>
            </a:extLst>
          </p:cNvPr>
          <p:cNvSpPr>
            <a:spLocks noGrp="1"/>
          </p:cNvSpPr>
          <p:nvPr>
            <p:ph type="body" idx="1"/>
          </p:nvPr>
        </p:nvSpPr>
        <p:spPr>
          <a:xfrm>
            <a:off x="850900" y="5156616"/>
            <a:ext cx="10515600" cy="693702"/>
          </a:xfrm>
        </p:spPr>
        <p:txBody>
          <a:bodyPr/>
          <a:lstStyle/>
          <a:p>
            <a:r>
              <a:rPr lang="en-GB" dirty="0">
                <a:solidFill>
                  <a:schemeClr val="bg1"/>
                </a:solidFill>
              </a:rPr>
              <a:t>Pre-School and Primary Admissions 2020/2021</a:t>
            </a:r>
          </a:p>
          <a:p>
            <a:endParaRPr lang="en-US" dirty="0">
              <a:solidFill>
                <a:schemeClr val="bg1"/>
              </a:solidFill>
            </a:endParaRPr>
          </a:p>
        </p:txBody>
      </p:sp>
      <p:pic>
        <p:nvPicPr>
          <p:cNvPr id="5" name="Picture 4"/>
          <p:cNvPicPr>
            <a:picLocks noChangeAspect="1"/>
          </p:cNvPicPr>
          <p:nvPr/>
        </p:nvPicPr>
        <p:blipFill>
          <a:blip r:embed="rId3"/>
          <a:stretch>
            <a:fillRect/>
          </a:stretch>
        </p:blipFill>
        <p:spPr>
          <a:xfrm>
            <a:off x="8638903" y="193221"/>
            <a:ext cx="3432144" cy="2110394"/>
          </a:xfrm>
          <a:prstGeom prst="rect">
            <a:avLst/>
          </a:prstGeom>
        </p:spPr>
      </p:pic>
      <p:sp>
        <p:nvSpPr>
          <p:cNvPr id="4" name="TextBox 3"/>
          <p:cNvSpPr txBox="1"/>
          <p:nvPr/>
        </p:nvSpPr>
        <p:spPr>
          <a:xfrm>
            <a:off x="9261173" y="4373674"/>
            <a:ext cx="2809875" cy="400110"/>
          </a:xfrm>
          <a:prstGeom prst="rect">
            <a:avLst/>
          </a:prstGeom>
          <a:noFill/>
        </p:spPr>
        <p:txBody>
          <a:bodyPr wrap="square" rtlCol="0">
            <a:spAutoFit/>
          </a:bodyPr>
          <a:lstStyle/>
          <a:p>
            <a:endParaRPr lang="en-GB" sz="2000" dirty="0">
              <a:solidFill>
                <a:schemeClr val="bg1"/>
              </a:solidFill>
            </a:endParaRPr>
          </a:p>
        </p:txBody>
      </p:sp>
    </p:spTree>
    <p:extLst>
      <p:ext uri="{BB962C8B-B14F-4D97-AF65-F5344CB8AC3E}">
        <p14:creationId xmlns:p14="http://schemas.microsoft.com/office/powerpoint/2010/main" val="3806175872"/>
      </p:ext>
    </p:extLst>
  </p:cSld>
  <p:clrMapOvr>
    <a:masterClrMapping/>
  </p:clrMapOvr>
  <mc:AlternateContent xmlns:mc="http://schemas.openxmlformats.org/markup-compatibility/2006" xmlns:p14="http://schemas.microsoft.com/office/powerpoint/2010/main">
    <mc:Choice Requires="p14">
      <p:transition spd="med" p14:dur="700" advTm="8220">
        <p:fade/>
      </p:transition>
    </mc:Choice>
    <mc:Fallback xmlns="">
      <p:transition spd="med" advTm="822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1303072"/>
            <a:ext cx="10168402" cy="912545"/>
          </a:xfrm>
        </p:spPr>
        <p:txBody>
          <a:bodyPr>
            <a:noAutofit/>
          </a:bodyPr>
          <a:lstStyle/>
          <a:p>
            <a:pPr>
              <a:lnSpc>
                <a:spcPct val="100000"/>
              </a:lnSpc>
            </a:pPr>
            <a:r>
              <a:rPr lang="en-GB" sz="4000" dirty="0"/>
              <a:t>Getting </a:t>
            </a:r>
            <a:r>
              <a:rPr lang="en-GB" sz="4000" dirty="0" smtClean="0"/>
              <a:t>started</a:t>
            </a:r>
            <a:br>
              <a:rPr lang="en-GB" sz="4000" dirty="0" smtClean="0"/>
            </a:br>
            <a:r>
              <a:rPr lang="en-GB" sz="3200" dirty="0">
                <a:solidFill>
                  <a:prstClr val="black"/>
                </a:solidFill>
                <a:latin typeface="Calibri" panose="020F0502020204030204"/>
              </a:rPr>
              <a:t/>
            </a:r>
            <a:br>
              <a:rPr lang="en-GB" sz="3200" dirty="0">
                <a:solidFill>
                  <a:prstClr val="black"/>
                </a:solidFill>
                <a:latin typeface="Calibri" panose="020F0502020204030204"/>
              </a:rPr>
            </a:br>
            <a:endParaRPr lang="en-GB" sz="3200" dirty="0"/>
          </a:p>
        </p:txBody>
      </p:sp>
      <p:sp>
        <p:nvSpPr>
          <p:cNvPr id="3" name="Content Placeholder 2"/>
          <p:cNvSpPr>
            <a:spLocks noGrp="1"/>
          </p:cNvSpPr>
          <p:nvPr>
            <p:ph idx="1"/>
          </p:nvPr>
        </p:nvSpPr>
        <p:spPr>
          <a:xfrm>
            <a:off x="1064301" y="1994263"/>
            <a:ext cx="10169755" cy="3806931"/>
          </a:xfrm>
        </p:spPr>
        <p:txBody>
          <a:bodyPr>
            <a:normAutofit/>
          </a:bodyPr>
          <a:lstStyle/>
          <a:p>
            <a:pPr marL="0" indent="0" algn="ctr">
              <a:buNone/>
            </a:pPr>
            <a:r>
              <a:rPr lang="en-GB" sz="3200" dirty="0"/>
              <a:t>If you had applied online </a:t>
            </a:r>
            <a:r>
              <a:rPr lang="en-GB" sz="3200" dirty="0" smtClean="0"/>
              <a:t>in January 2020 for </a:t>
            </a:r>
            <a:r>
              <a:rPr lang="en-GB" sz="3200" dirty="0"/>
              <a:t>a pre-school or </a:t>
            </a:r>
            <a:r>
              <a:rPr lang="en-GB" sz="3200" dirty="0" smtClean="0"/>
              <a:t>primary 1 place you </a:t>
            </a:r>
            <a:r>
              <a:rPr lang="en-GB" sz="3200" dirty="0"/>
              <a:t>can access your child’s </a:t>
            </a:r>
            <a:r>
              <a:rPr lang="en-GB" sz="3200" dirty="0" smtClean="0"/>
              <a:t>pre-school/school </a:t>
            </a:r>
            <a:r>
              <a:rPr lang="en-GB" sz="3200" dirty="0"/>
              <a:t>placement on the </a:t>
            </a:r>
            <a:r>
              <a:rPr lang="en-GB" sz="3200" dirty="0" smtClean="0"/>
              <a:t>Citizen </a:t>
            </a:r>
            <a:r>
              <a:rPr lang="en-GB" sz="3200" dirty="0"/>
              <a:t>Portal from </a:t>
            </a:r>
            <a:r>
              <a:rPr lang="en-GB" sz="3200" dirty="0" smtClean="0"/>
              <a:t/>
            </a:r>
            <a:br>
              <a:rPr lang="en-GB" sz="3200" dirty="0" smtClean="0"/>
            </a:br>
            <a:r>
              <a:rPr lang="en-GB" sz="3200" dirty="0" smtClean="0"/>
              <a:t>12 noon </a:t>
            </a:r>
            <a:r>
              <a:rPr lang="en-GB" sz="3200" dirty="0"/>
              <a:t>on Wednesday 29 April 2020.</a:t>
            </a:r>
          </a:p>
          <a:p>
            <a:pPr marL="0" indent="0">
              <a:buNone/>
            </a:pPr>
            <a:endParaRPr lang="en-GB" sz="1500" dirty="0"/>
          </a:p>
          <a:p>
            <a:pPr marL="0" indent="0" algn="ctr">
              <a:buNone/>
            </a:pPr>
            <a:r>
              <a:rPr lang="en-GB" dirty="0" smtClean="0">
                <a:hlinkClick r:id="rId2"/>
              </a:rPr>
              <a:t>www.eani.org.uk/admissions</a:t>
            </a:r>
            <a:r>
              <a:rPr lang="en-GB" dirty="0" smtClean="0"/>
              <a:t>          </a:t>
            </a:r>
            <a:r>
              <a:rPr lang="en-GB" b="1" dirty="0" smtClean="0"/>
              <a:t>Citizen Portal</a:t>
            </a:r>
          </a:p>
          <a:p>
            <a:pPr marL="0" indent="0" algn="ctr">
              <a:buNone/>
            </a:pPr>
            <a:endParaRPr lang="en-GB" b="1" dirty="0" smtClean="0"/>
          </a:p>
          <a:p>
            <a:pPr marL="0" indent="0" algn="ctr">
              <a:buNone/>
            </a:pPr>
            <a:r>
              <a:rPr lang="en-GB" sz="2000" dirty="0"/>
              <a:t>The following steps will guide you on how </a:t>
            </a:r>
            <a:r>
              <a:rPr lang="en-GB" sz="2000" dirty="0" smtClean="0"/>
              <a:t>to access </a:t>
            </a:r>
            <a:r>
              <a:rPr lang="en-GB" sz="2000" dirty="0"/>
              <a:t>your child’s information on the portal </a:t>
            </a:r>
          </a:p>
          <a:p>
            <a:pPr marL="0" indent="0" algn="ctr">
              <a:buNone/>
            </a:pPr>
            <a:endParaRPr lang="en-GB" b="1" dirty="0" smtClean="0"/>
          </a:p>
          <a:p>
            <a:pPr marL="0" indent="0" algn="ctr">
              <a:buNone/>
            </a:pPr>
            <a:endParaRPr lang="en-GB" dirty="0"/>
          </a:p>
          <a:p>
            <a:pPr marL="0" indent="0" algn="ctr">
              <a:buNone/>
            </a:pPr>
            <a:endParaRPr lang="en-GB" sz="3000" dirty="0" smtClean="0">
              <a:solidFill>
                <a:srgbClr val="FF0000"/>
              </a:solidFill>
            </a:endParaRPr>
          </a:p>
          <a:p>
            <a:pPr marL="0" indent="0">
              <a:buNone/>
            </a:pPr>
            <a:endParaRPr lang="en-GB" sz="3200" dirty="0"/>
          </a:p>
        </p:txBody>
      </p:sp>
      <p:pic>
        <p:nvPicPr>
          <p:cNvPr id="4" name="Picture 3"/>
          <p:cNvPicPr/>
          <p:nvPr/>
        </p:nvPicPr>
        <p:blipFill rotWithShape="1">
          <a:blip r:embed="rId3"/>
          <a:srcRect l="35232" t="30148" r="34024" b="31429"/>
          <a:stretch/>
        </p:blipFill>
        <p:spPr bwMode="auto">
          <a:xfrm>
            <a:off x="361266" y="3363283"/>
            <a:ext cx="1982910" cy="1544957"/>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7089974" y="4273649"/>
            <a:ext cx="419100" cy="428625"/>
          </a:xfrm>
          <a:prstGeom prst="rect">
            <a:avLst/>
          </a:prstGeom>
        </p:spPr>
      </p:pic>
    </p:spTree>
    <p:extLst>
      <p:ext uri="{BB962C8B-B14F-4D97-AF65-F5344CB8AC3E}">
        <p14:creationId xmlns:p14="http://schemas.microsoft.com/office/powerpoint/2010/main" val="4117443874"/>
      </p:ext>
    </p:extLst>
  </p:cSld>
  <p:clrMapOvr>
    <a:masterClrMapping/>
  </p:clrMapOvr>
  <mc:AlternateContent xmlns:mc="http://schemas.openxmlformats.org/markup-compatibility/2006" xmlns:p14="http://schemas.microsoft.com/office/powerpoint/2010/main">
    <mc:Choice Requires="p14">
      <p:transition spd="med" p14:dur="700" advTm="33111">
        <p:fade/>
      </p:transition>
    </mc:Choice>
    <mc:Fallback xmlns="">
      <p:transition spd="med" advTm="3311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31" y="1071154"/>
            <a:ext cx="10515600" cy="334566"/>
          </a:xfrm>
        </p:spPr>
        <p:txBody>
          <a:bodyPr>
            <a:noAutofit/>
          </a:bodyPr>
          <a:lstStyle/>
          <a:p>
            <a:pPr>
              <a:lnSpc>
                <a:spcPct val="100000"/>
              </a:lnSpc>
            </a:pPr>
            <a:r>
              <a:rPr lang="en-GB" sz="4000" dirty="0"/>
              <a:t>Log in to the Portal using your registered email address and password</a:t>
            </a:r>
            <a:br>
              <a:rPr lang="en-GB" sz="4000" dirty="0"/>
            </a:br>
            <a:endParaRPr lang="en-GB" sz="4000" dirty="0"/>
          </a:p>
        </p:txBody>
      </p:sp>
      <p:sp>
        <p:nvSpPr>
          <p:cNvPr id="5" name="Title 1"/>
          <p:cNvSpPr txBox="1">
            <a:spLocks/>
          </p:cNvSpPr>
          <p:nvPr/>
        </p:nvSpPr>
        <p:spPr>
          <a:xfrm>
            <a:off x="393031" y="5120640"/>
            <a:ext cx="11084866" cy="722811"/>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t/>
            </a:r>
            <a:br>
              <a:rPr lang="en-GB" dirty="0" smtClean="0"/>
            </a:br>
            <a:r>
              <a:rPr lang="en-GB" sz="5600" dirty="0" smtClean="0"/>
              <a:t>If you are unable to log in successfully, please </a:t>
            </a:r>
            <a:r>
              <a:rPr lang="en-GB" sz="5600" b="1" dirty="0" smtClean="0"/>
              <a:t>make sure you have correctly entered your email address and password </a:t>
            </a:r>
            <a:r>
              <a:rPr lang="en-GB" sz="5600" dirty="0" smtClean="0"/>
              <a:t>(and remember that your password had at least 2 numbers and a special character).  You can reset your password by clicking the ‘Forgotten your password’ link.  </a:t>
            </a:r>
            <a:endParaRPr lang="en-GB" sz="5600" dirty="0"/>
          </a:p>
        </p:txBody>
      </p:sp>
      <p:pic>
        <p:nvPicPr>
          <p:cNvPr id="6" name="Content Placeholder 5"/>
          <p:cNvPicPr>
            <a:picLocks noGrp="1" noChangeAspect="1"/>
          </p:cNvPicPr>
          <p:nvPr>
            <p:ph idx="1"/>
          </p:nvPr>
        </p:nvPicPr>
        <p:blipFill>
          <a:blip r:embed="rId2"/>
          <a:stretch>
            <a:fillRect/>
          </a:stretch>
        </p:blipFill>
        <p:spPr>
          <a:xfrm>
            <a:off x="2786494" y="1825625"/>
            <a:ext cx="5695655" cy="3432865"/>
          </a:xfrm>
          <a:prstGeom prst="rect">
            <a:avLst/>
          </a:prstGeom>
        </p:spPr>
      </p:pic>
    </p:spTree>
    <p:extLst>
      <p:ext uri="{BB962C8B-B14F-4D97-AF65-F5344CB8AC3E}">
        <p14:creationId xmlns:p14="http://schemas.microsoft.com/office/powerpoint/2010/main" val="134271248"/>
      </p:ext>
    </p:extLst>
  </p:cSld>
  <p:clrMapOvr>
    <a:masterClrMapping/>
  </p:clrMapOvr>
  <mc:AlternateContent xmlns:mc="http://schemas.openxmlformats.org/markup-compatibility/2006" xmlns:p14="http://schemas.microsoft.com/office/powerpoint/2010/main">
    <mc:Choice Requires="p14">
      <p:transition spd="med" p14:dur="700" advTm="35346">
        <p:fade/>
      </p:transition>
    </mc:Choice>
    <mc:Fallback xmlns="">
      <p:transition spd="med" advTm="3534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34" y="725973"/>
            <a:ext cx="3999316" cy="3558644"/>
          </a:xfrm>
        </p:spPr>
        <p:txBody>
          <a:bodyPr>
            <a:normAutofit/>
          </a:bodyPr>
          <a:lstStyle/>
          <a:p>
            <a:pPr>
              <a:lnSpc>
                <a:spcPct val="100000"/>
              </a:lnSpc>
            </a:pPr>
            <a:r>
              <a:rPr lang="en-GB" sz="4000" dirty="0"/>
              <a:t>Click on the </a:t>
            </a:r>
            <a:r>
              <a:rPr lang="en-GB" sz="4000" dirty="0" smtClean="0"/>
              <a:t>tile ‘View Offer </a:t>
            </a:r>
            <a:r>
              <a:rPr lang="en-GB" sz="4000" dirty="0"/>
              <a:t>for </a:t>
            </a:r>
            <a:r>
              <a:rPr lang="en-GB" sz="4000" dirty="0" smtClean="0"/>
              <a:t>Pre-School/ School’</a:t>
            </a:r>
            <a:endParaRPr lang="en-GB" dirty="0"/>
          </a:p>
        </p:txBody>
      </p:sp>
      <p:pic>
        <p:nvPicPr>
          <p:cNvPr id="7" name="Picture 6"/>
          <p:cNvPicPr/>
          <p:nvPr/>
        </p:nvPicPr>
        <p:blipFill rotWithShape="1">
          <a:blip r:embed="rId2">
            <a:extLst>
              <a:ext uri="{28A0092B-C50C-407E-A947-70E740481C1C}">
                <a14:useLocalDpi xmlns:a14="http://schemas.microsoft.com/office/drawing/2010/main" val="0"/>
              </a:ext>
            </a:extLst>
          </a:blip>
          <a:srcRect l="19269" t="-3297" b="1"/>
          <a:stretch/>
        </p:blipFill>
        <p:spPr bwMode="auto">
          <a:xfrm>
            <a:off x="4801595" y="3908516"/>
            <a:ext cx="5735775" cy="150821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l="85713" t="20776" r="10538" b="62711"/>
          <a:stretch/>
        </p:blipFill>
        <p:spPr bwMode="auto">
          <a:xfrm>
            <a:off x="8245066" y="4284617"/>
            <a:ext cx="282575" cy="296545"/>
          </a:xfrm>
          <a:prstGeom prst="rect">
            <a:avLst/>
          </a:prstGeom>
          <a:ln>
            <a:noFill/>
          </a:ln>
          <a:extLst>
            <a:ext uri="{53640926-AAD7-44D8-BBD7-CCE9431645EC}">
              <a14:shadowObscured xmlns:a14="http://schemas.microsoft.com/office/drawing/2010/main"/>
            </a:ext>
          </a:extLst>
        </p:spPr>
      </p:pic>
      <p:pic>
        <p:nvPicPr>
          <p:cNvPr id="4" name="Content Placeholder 3"/>
          <p:cNvPicPr>
            <a:picLocks noGrp="1" noChangeAspect="1"/>
          </p:cNvPicPr>
          <p:nvPr>
            <p:ph idx="1"/>
          </p:nvPr>
        </p:nvPicPr>
        <p:blipFill>
          <a:blip r:embed="rId3"/>
          <a:stretch>
            <a:fillRect/>
          </a:stretch>
        </p:blipFill>
        <p:spPr>
          <a:xfrm>
            <a:off x="4592545" y="713278"/>
            <a:ext cx="5944825" cy="3195238"/>
          </a:xfrm>
          <a:prstGeom prst="rect">
            <a:avLst/>
          </a:prstGeom>
        </p:spPr>
      </p:pic>
    </p:spTree>
    <p:extLst>
      <p:ext uri="{BB962C8B-B14F-4D97-AF65-F5344CB8AC3E}">
        <p14:creationId xmlns:p14="http://schemas.microsoft.com/office/powerpoint/2010/main" val="1112612187"/>
      </p:ext>
    </p:extLst>
  </p:cSld>
  <p:clrMapOvr>
    <a:masterClrMapping/>
  </p:clrMapOvr>
  <mc:AlternateContent xmlns:mc="http://schemas.openxmlformats.org/markup-compatibility/2006" xmlns:p14="http://schemas.microsoft.com/office/powerpoint/2010/main">
    <mc:Choice Requires="p14">
      <p:transition spd="med" p14:dur="700" advTm="52132">
        <p:fade/>
      </p:transition>
    </mc:Choice>
    <mc:Fallback xmlns="">
      <p:transition spd="med" advTm="5213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35" y="374469"/>
            <a:ext cx="11094956" cy="783771"/>
          </a:xfrm>
        </p:spPr>
        <p:txBody>
          <a:bodyPr>
            <a:normAutofit fontScale="90000"/>
          </a:bodyPr>
          <a:lstStyle/>
          <a:p>
            <a:pPr>
              <a:lnSpc>
                <a:spcPct val="100000"/>
              </a:lnSpc>
            </a:pPr>
            <a:r>
              <a:rPr lang="en-GB" sz="4000" dirty="0" smtClean="0"/>
              <a:t/>
            </a:r>
            <a:br>
              <a:rPr lang="en-GB" sz="4000" dirty="0" smtClean="0"/>
            </a:br>
            <a:r>
              <a:rPr lang="en-GB" sz="4000" dirty="0" smtClean="0"/>
              <a:t>To view your </a:t>
            </a:r>
            <a:r>
              <a:rPr lang="en-GB" sz="4000" dirty="0"/>
              <a:t>child’s placement </a:t>
            </a:r>
            <a:r>
              <a:rPr lang="en-GB" sz="4000" dirty="0" smtClean="0"/>
              <a:t>notification </a:t>
            </a:r>
            <a:br>
              <a:rPr lang="en-GB" sz="4000" dirty="0" smtClean="0"/>
            </a:br>
            <a:r>
              <a:rPr lang="en-GB" sz="4000" dirty="0" smtClean="0"/>
              <a:t>(after 12 noon </a:t>
            </a:r>
            <a:br>
              <a:rPr lang="en-GB" sz="4000" dirty="0" smtClean="0"/>
            </a:br>
            <a:r>
              <a:rPr lang="en-GB" sz="4000" u="sng" dirty="0" smtClean="0"/>
              <a:t>on 29 April)</a:t>
            </a:r>
            <a:endParaRPr lang="en-GB" dirty="0"/>
          </a:p>
        </p:txBody>
      </p:sp>
      <p:sp>
        <p:nvSpPr>
          <p:cNvPr id="13" name="Right Arrow Callout 12"/>
          <p:cNvSpPr/>
          <p:nvPr/>
        </p:nvSpPr>
        <p:spPr>
          <a:xfrm>
            <a:off x="358150" y="3976679"/>
            <a:ext cx="5067290" cy="847263"/>
          </a:xfrm>
          <a:prstGeom prst="rightArrowCallout">
            <a:avLst>
              <a:gd name="adj1" fmla="val 25000"/>
              <a:gd name="adj2" fmla="val 25000"/>
              <a:gd name="adj3" fmla="val 25000"/>
              <a:gd name="adj4" fmla="val 8213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Look for the </a:t>
            </a:r>
            <a:r>
              <a:rPr lang="en-GB" b="1" dirty="0" smtClean="0">
                <a:solidFill>
                  <a:schemeClr val="tx2"/>
                </a:solidFill>
              </a:rPr>
              <a:t>Pre-School 2020 (Target Age),</a:t>
            </a:r>
            <a:r>
              <a:rPr lang="en-GB" dirty="0" smtClean="0">
                <a:solidFill>
                  <a:schemeClr val="tx2"/>
                </a:solidFill>
              </a:rPr>
              <a:t> </a:t>
            </a:r>
            <a:r>
              <a:rPr lang="en-GB" b="1" dirty="0" smtClean="0">
                <a:solidFill>
                  <a:schemeClr val="tx2"/>
                </a:solidFill>
              </a:rPr>
              <a:t>Primary 2020 </a:t>
            </a:r>
            <a:r>
              <a:rPr lang="en-GB" dirty="0" smtClean="0">
                <a:solidFill>
                  <a:schemeClr val="tx2"/>
                </a:solidFill>
              </a:rPr>
              <a:t>or </a:t>
            </a:r>
            <a:r>
              <a:rPr lang="en-GB" b="1" dirty="0" smtClean="0">
                <a:solidFill>
                  <a:schemeClr val="tx2"/>
                </a:solidFill>
              </a:rPr>
              <a:t>Reception </a:t>
            </a:r>
            <a:r>
              <a:rPr lang="en-GB" b="1" dirty="0">
                <a:solidFill>
                  <a:schemeClr val="tx2"/>
                </a:solidFill>
              </a:rPr>
              <a:t>2020 </a:t>
            </a:r>
            <a:r>
              <a:rPr lang="en-GB" dirty="0" smtClean="0">
                <a:solidFill>
                  <a:schemeClr val="tx2"/>
                </a:solidFill>
              </a:rPr>
              <a:t>tile </a:t>
            </a:r>
            <a:br>
              <a:rPr lang="en-GB" dirty="0" smtClean="0">
                <a:solidFill>
                  <a:schemeClr val="tx2"/>
                </a:solidFill>
              </a:rPr>
            </a:br>
            <a:r>
              <a:rPr lang="en-GB" dirty="0" smtClean="0">
                <a:solidFill>
                  <a:schemeClr val="tx2"/>
                </a:solidFill>
              </a:rPr>
              <a:t>as appropriate</a:t>
            </a:r>
            <a:endParaRPr lang="en-GB" dirty="0">
              <a:solidFill>
                <a:schemeClr val="tx2"/>
              </a:solidFill>
            </a:endParaRPr>
          </a:p>
        </p:txBody>
      </p:sp>
      <p:pic>
        <p:nvPicPr>
          <p:cNvPr id="3" name="Picture 2"/>
          <p:cNvPicPr>
            <a:picLocks noChangeAspect="1"/>
          </p:cNvPicPr>
          <p:nvPr/>
        </p:nvPicPr>
        <p:blipFill>
          <a:blip r:embed="rId3"/>
          <a:stretch>
            <a:fillRect/>
          </a:stretch>
        </p:blipFill>
        <p:spPr>
          <a:xfrm>
            <a:off x="3827835" y="970485"/>
            <a:ext cx="6380389" cy="2104171"/>
          </a:xfrm>
          <a:prstGeom prst="rect">
            <a:avLst/>
          </a:prstGeom>
        </p:spPr>
      </p:pic>
      <p:sp>
        <p:nvSpPr>
          <p:cNvPr id="6" name="Right Arrow Callout 5"/>
          <p:cNvSpPr/>
          <p:nvPr/>
        </p:nvSpPr>
        <p:spPr>
          <a:xfrm>
            <a:off x="2203269" y="5052032"/>
            <a:ext cx="3265714" cy="398404"/>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Click </a:t>
            </a:r>
            <a:r>
              <a:rPr lang="en-GB" b="1" dirty="0" smtClean="0">
                <a:solidFill>
                  <a:schemeClr val="tx2"/>
                </a:solidFill>
              </a:rPr>
              <a:t>View Offer</a:t>
            </a:r>
            <a:endParaRPr lang="en-GB" b="1" dirty="0">
              <a:solidFill>
                <a:schemeClr val="tx2"/>
              </a:solidFill>
            </a:endParaRPr>
          </a:p>
        </p:txBody>
      </p:sp>
      <p:pic>
        <p:nvPicPr>
          <p:cNvPr id="9" name="Picture 8"/>
          <p:cNvPicPr>
            <a:picLocks noChangeAspect="1"/>
          </p:cNvPicPr>
          <p:nvPr/>
        </p:nvPicPr>
        <p:blipFill>
          <a:blip r:embed="rId4"/>
          <a:stretch>
            <a:fillRect/>
          </a:stretch>
        </p:blipFill>
        <p:spPr>
          <a:xfrm>
            <a:off x="5512526" y="3074656"/>
            <a:ext cx="2732995" cy="2720982"/>
          </a:xfrm>
          <a:prstGeom prst="rect">
            <a:avLst/>
          </a:prstGeom>
        </p:spPr>
      </p:pic>
    </p:spTree>
    <p:extLst>
      <p:ext uri="{BB962C8B-B14F-4D97-AF65-F5344CB8AC3E}">
        <p14:creationId xmlns:p14="http://schemas.microsoft.com/office/powerpoint/2010/main" val="787031692"/>
      </p:ext>
    </p:extLst>
  </p:cSld>
  <p:clrMapOvr>
    <a:masterClrMapping/>
  </p:clrMapOvr>
  <mc:AlternateContent xmlns:mc="http://schemas.openxmlformats.org/markup-compatibility/2006" xmlns:p14="http://schemas.microsoft.com/office/powerpoint/2010/main">
    <mc:Choice Requires="p14">
      <p:transition spd="med" p14:dur="700" advTm="33997">
        <p:fade/>
      </p:transition>
    </mc:Choice>
    <mc:Fallback xmlns="">
      <p:transition spd="med" advTm="3399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92" y="595343"/>
            <a:ext cx="3282033" cy="3732815"/>
          </a:xfrm>
        </p:spPr>
        <p:txBody>
          <a:bodyPr>
            <a:normAutofit/>
          </a:bodyPr>
          <a:lstStyle/>
          <a:p>
            <a:pPr>
              <a:lnSpc>
                <a:spcPct val="100000"/>
              </a:lnSpc>
            </a:pPr>
            <a:r>
              <a:rPr lang="en-GB" sz="3600" b="1" dirty="0" smtClean="0"/>
              <a:t>Offer status indicates the Pre-School/ School where a place is being offered</a:t>
            </a:r>
            <a:endParaRPr lang="en-GB" sz="3600" dirty="0"/>
          </a:p>
        </p:txBody>
      </p:sp>
      <p:sp>
        <p:nvSpPr>
          <p:cNvPr id="9" name="Title 1"/>
          <p:cNvSpPr txBox="1">
            <a:spLocks/>
          </p:cNvSpPr>
          <p:nvPr/>
        </p:nvSpPr>
        <p:spPr>
          <a:xfrm>
            <a:off x="4275909" y="4514920"/>
            <a:ext cx="6522720" cy="1256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44C3D0"/>
                </a:solidFill>
                <a:latin typeface="Arial Rounded MT Bold" panose="020F0704030504030204" pitchFamily="34" charset="77"/>
                <a:ea typeface="+mj-ea"/>
                <a:cs typeface="+mj-cs"/>
              </a:defRPr>
            </a:lvl1pPr>
          </a:lstStyle>
          <a:p>
            <a:r>
              <a:rPr lang="en-GB" sz="2000" dirty="0" smtClean="0">
                <a:solidFill>
                  <a:schemeClr val="tx1"/>
                </a:solidFill>
                <a:latin typeface="+mn-lt"/>
              </a:rPr>
              <a:t>In some pre-schools/schools this offer of a place </a:t>
            </a:r>
            <a:r>
              <a:rPr lang="en-GB" sz="2000" b="1" dirty="0" smtClean="0">
                <a:solidFill>
                  <a:schemeClr val="tx1"/>
                </a:solidFill>
                <a:latin typeface="+mn-lt"/>
              </a:rPr>
              <a:t>may </a:t>
            </a:r>
            <a:r>
              <a:rPr lang="en-GB" sz="2000" dirty="0" smtClean="0">
                <a:solidFill>
                  <a:schemeClr val="tx1"/>
                </a:solidFill>
                <a:latin typeface="+mn-lt"/>
              </a:rPr>
              <a:t>be conditional on you providing verifying documents.  If that is the case the pre-school/school will write to you separately, when it is able to do so, indicating what documents it needs. </a:t>
            </a:r>
            <a:endParaRPr lang="en-GB" sz="2000" dirty="0">
              <a:solidFill>
                <a:schemeClr val="tx1"/>
              </a:solidFill>
              <a:latin typeface="+mn-lt"/>
            </a:endParaRPr>
          </a:p>
        </p:txBody>
      </p:sp>
      <p:sp>
        <p:nvSpPr>
          <p:cNvPr id="20" name="TextBox 19"/>
          <p:cNvSpPr txBox="1"/>
          <p:nvPr/>
        </p:nvSpPr>
        <p:spPr>
          <a:xfrm>
            <a:off x="401692" y="4328158"/>
            <a:ext cx="2908091" cy="1446550"/>
          </a:xfrm>
          <a:prstGeom prst="rect">
            <a:avLst/>
          </a:prstGeom>
          <a:noFill/>
          <a:ln>
            <a:solidFill>
              <a:schemeClr val="accent1"/>
            </a:solidFill>
          </a:ln>
        </p:spPr>
        <p:txBody>
          <a:bodyPr wrap="square" rtlCol="0">
            <a:spAutoFit/>
          </a:bodyPr>
          <a:lstStyle/>
          <a:p>
            <a:r>
              <a:rPr lang="en-GB" sz="1100" dirty="0" smtClean="0"/>
              <a:t>Any abbreviations in the pre-school/school name mean:-</a:t>
            </a:r>
          </a:p>
          <a:p>
            <a:r>
              <a:rPr lang="en-GB" sz="1100" dirty="0" smtClean="0"/>
              <a:t>PS =</a:t>
            </a:r>
            <a:r>
              <a:rPr lang="en-GB" sz="1100" dirty="0"/>
              <a:t> </a:t>
            </a:r>
            <a:r>
              <a:rPr lang="en-GB" sz="1100" dirty="0" smtClean="0"/>
              <a:t>Primary School</a:t>
            </a:r>
          </a:p>
          <a:p>
            <a:r>
              <a:rPr lang="en-GB" sz="1100" dirty="0" smtClean="0"/>
              <a:t>PS NU = Primary School Nursery Unit</a:t>
            </a:r>
          </a:p>
          <a:p>
            <a:r>
              <a:rPr lang="en-GB" sz="1100" dirty="0" smtClean="0"/>
              <a:t>NS = Nursery School</a:t>
            </a:r>
          </a:p>
          <a:p>
            <a:r>
              <a:rPr lang="en-GB" sz="1100" dirty="0" smtClean="0"/>
              <a:t>PG = Playgroup</a:t>
            </a:r>
          </a:p>
          <a:p>
            <a:r>
              <a:rPr lang="en-GB" sz="1100" dirty="0" smtClean="0"/>
              <a:t>FT = Full-time        </a:t>
            </a:r>
          </a:p>
          <a:p>
            <a:r>
              <a:rPr lang="en-GB" sz="1100" dirty="0" smtClean="0"/>
              <a:t>PT = Part-time</a:t>
            </a:r>
            <a:endParaRPr lang="en-GB" sz="1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934" y="595343"/>
            <a:ext cx="6459855" cy="3658740"/>
          </a:xfrm>
          <a:prstGeom prst="rect">
            <a:avLst/>
          </a:prstGeom>
        </p:spPr>
      </p:pic>
    </p:spTree>
    <p:custDataLst>
      <p:tags r:id="rId1"/>
    </p:custDataLst>
    <p:extLst>
      <p:ext uri="{BB962C8B-B14F-4D97-AF65-F5344CB8AC3E}">
        <p14:creationId xmlns:p14="http://schemas.microsoft.com/office/powerpoint/2010/main" val="1149524688"/>
      </p:ext>
    </p:extLst>
  </p:cSld>
  <p:clrMapOvr>
    <a:masterClrMapping/>
  </p:clrMapOvr>
  <mc:AlternateContent xmlns:mc="http://schemas.openxmlformats.org/markup-compatibility/2006" xmlns:p14="http://schemas.microsoft.com/office/powerpoint/2010/main">
    <mc:Choice Requires="p14">
      <p:transition spd="med" p14:dur="700" advTm="36766">
        <p:fade/>
      </p:transition>
    </mc:Choice>
    <mc:Fallback xmlns="">
      <p:transition spd="med" advTm="3676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98" y="1480459"/>
            <a:ext cx="10398034" cy="3944982"/>
          </a:xfrm>
        </p:spPr>
        <p:txBody>
          <a:bodyPr>
            <a:noAutofit/>
          </a:bodyPr>
          <a:lstStyle/>
          <a:p>
            <a:r>
              <a:rPr lang="en-GB" sz="1800" dirty="0" smtClean="0">
                <a:solidFill>
                  <a:schemeClr val="tx1"/>
                </a:solidFill>
              </a:rPr>
              <a:t>A </a:t>
            </a:r>
            <a:r>
              <a:rPr lang="en-GB" sz="1800" dirty="0">
                <a:solidFill>
                  <a:schemeClr val="tx1"/>
                </a:solidFill>
              </a:rPr>
              <a:t>small number of children have not been offered a place in any of the pre-schools</a:t>
            </a:r>
            <a:r>
              <a:rPr lang="en-GB" sz="1800" dirty="0" smtClean="0">
                <a:solidFill>
                  <a:schemeClr val="tx1"/>
                </a:solidFill>
              </a:rPr>
              <a:t>/ schools </a:t>
            </a:r>
            <a:r>
              <a:rPr lang="en-GB" sz="1800" dirty="0">
                <a:solidFill>
                  <a:schemeClr val="tx1"/>
                </a:solidFill>
              </a:rPr>
              <a:t>listed on their </a:t>
            </a:r>
            <a:r>
              <a:rPr lang="en-GB" sz="1800" dirty="0" smtClean="0">
                <a:solidFill>
                  <a:schemeClr val="tx1"/>
                </a:solidFill>
              </a:rPr>
              <a:t>application.  If </a:t>
            </a:r>
            <a:r>
              <a:rPr lang="en-GB" sz="1800" dirty="0">
                <a:solidFill>
                  <a:schemeClr val="tx1"/>
                </a:solidFill>
              </a:rPr>
              <a:t>this is the case the offer status will show as ‘</a:t>
            </a:r>
            <a:r>
              <a:rPr lang="en-GB" sz="1800" dirty="0" smtClean="0"/>
              <a:t>Not offered</a:t>
            </a:r>
            <a:r>
              <a:rPr lang="en-GB" sz="1800" dirty="0" smtClean="0">
                <a:solidFill>
                  <a:schemeClr val="tx1"/>
                </a:solidFill>
              </a:rPr>
              <a:t>’ for all the preferences listed.</a:t>
            </a:r>
            <a:br>
              <a:rPr lang="en-GB" sz="1800" dirty="0" smtClean="0">
                <a:solidFill>
                  <a:schemeClr val="tx1"/>
                </a:solidFill>
              </a:rPr>
            </a:br>
            <a:r>
              <a:rPr lang="en-GB" sz="1800" dirty="0">
                <a:solidFill>
                  <a:schemeClr val="tx1"/>
                </a:solidFill>
              </a:rPr>
              <a:t/>
            </a:r>
            <a:br>
              <a:rPr lang="en-GB" sz="1800" dirty="0">
                <a:solidFill>
                  <a:schemeClr val="tx1"/>
                </a:solidFill>
              </a:rPr>
            </a:br>
            <a:r>
              <a:rPr lang="en-GB" sz="1800" dirty="0" smtClean="0">
                <a:solidFill>
                  <a:schemeClr val="tx1"/>
                </a:solidFill>
              </a:rPr>
              <a:t>Letters </a:t>
            </a:r>
            <a:r>
              <a:rPr lang="en-GB" sz="1800" dirty="0">
                <a:solidFill>
                  <a:schemeClr val="tx1"/>
                </a:solidFill>
              </a:rPr>
              <a:t>issued by the Education Authority </a:t>
            </a:r>
            <a:r>
              <a:rPr lang="en-GB" sz="1800" dirty="0" smtClean="0">
                <a:solidFill>
                  <a:schemeClr val="tx1"/>
                </a:solidFill>
              </a:rPr>
              <a:t>provide </a:t>
            </a:r>
            <a:r>
              <a:rPr lang="en-GB" sz="1800" dirty="0">
                <a:solidFill>
                  <a:schemeClr val="tx1"/>
                </a:solidFill>
              </a:rPr>
              <a:t>guidance for </a:t>
            </a:r>
            <a:r>
              <a:rPr lang="en-GB" sz="1800" dirty="0" smtClean="0">
                <a:solidFill>
                  <a:schemeClr val="tx1"/>
                </a:solidFill>
              </a:rPr>
              <a:t>parents/guardians on how to submit further preferences for consideration by pre-schools/schools.</a:t>
            </a:r>
            <a:br>
              <a:rPr lang="en-GB" sz="1800" dirty="0" smtClean="0">
                <a:solidFill>
                  <a:schemeClr val="tx1"/>
                </a:solidFill>
              </a:rPr>
            </a:br>
            <a:r>
              <a:rPr lang="en-GB" sz="1800" dirty="0">
                <a:solidFill>
                  <a:schemeClr val="tx1"/>
                </a:solidFill>
              </a:rPr>
              <a:t/>
            </a:r>
            <a:br>
              <a:rPr lang="en-GB" sz="1800" dirty="0">
                <a:solidFill>
                  <a:schemeClr val="tx1"/>
                </a:solidFill>
              </a:rPr>
            </a:br>
            <a:r>
              <a:rPr lang="en-GB" sz="1800" dirty="0" smtClean="0">
                <a:solidFill>
                  <a:schemeClr val="tx1"/>
                </a:solidFill>
              </a:rPr>
              <a:t>You can also find information on how to appeal the decision of a nursery school/unit or primary school not to admit your child </a:t>
            </a:r>
            <a:r>
              <a:rPr lang="en-GB" sz="1800" dirty="0">
                <a:solidFill>
                  <a:schemeClr val="tx1"/>
                </a:solidFill>
              </a:rPr>
              <a:t>on the Education Authority’s website </a:t>
            </a:r>
            <a:r>
              <a:rPr lang="en-GB" sz="1800" dirty="0">
                <a:solidFill>
                  <a:schemeClr val="tx1"/>
                </a:solidFill>
                <a:hlinkClick r:id="rId2"/>
              </a:rPr>
              <a:t>www.eani.org.uk/admissions</a:t>
            </a:r>
            <a:r>
              <a:rPr lang="en-GB" sz="1800" dirty="0" smtClean="0">
                <a:solidFill>
                  <a:schemeClr val="tx1"/>
                </a:solidFill>
              </a:rPr>
              <a:t>. There is no right of appeal against a playgroup.</a:t>
            </a:r>
            <a:br>
              <a:rPr lang="en-GB" sz="1800" dirty="0" smtClean="0">
                <a:solidFill>
                  <a:schemeClr val="tx1"/>
                </a:solidFill>
              </a:rPr>
            </a:br>
            <a:r>
              <a:rPr lang="en-GB" sz="1800" dirty="0">
                <a:solidFill>
                  <a:schemeClr val="tx1"/>
                </a:solidFill>
              </a:rPr>
              <a:t/>
            </a:r>
            <a:br>
              <a:rPr lang="en-GB" sz="1800" dirty="0">
                <a:solidFill>
                  <a:schemeClr val="tx1"/>
                </a:solidFill>
              </a:rPr>
            </a:br>
            <a:r>
              <a:rPr lang="en-GB" sz="1800" dirty="0"/>
              <a:t>Please note that consideration of further </a:t>
            </a:r>
            <a:r>
              <a:rPr lang="en-GB" sz="1800" dirty="0" smtClean="0"/>
              <a:t>applications by pre-schools/schools and </a:t>
            </a:r>
            <a:r>
              <a:rPr lang="en-GB" sz="1800" dirty="0"/>
              <a:t>admissions appeals </a:t>
            </a:r>
            <a:r>
              <a:rPr lang="en-GB" sz="1800" dirty="0" smtClean="0"/>
              <a:t>for schools will </a:t>
            </a:r>
            <a:r>
              <a:rPr lang="en-GB" sz="1800" dirty="0"/>
              <a:t>be arranged as soon as is practicably possible.</a:t>
            </a:r>
            <a:br>
              <a:rPr lang="en-GB" sz="1800" dirty="0"/>
            </a:br>
            <a:r>
              <a:rPr lang="en-GB" sz="1800" dirty="0" smtClean="0">
                <a:solidFill>
                  <a:schemeClr val="tx1"/>
                </a:solidFill>
              </a:rPr>
              <a:t/>
            </a:r>
            <a:br>
              <a:rPr lang="en-GB" sz="1800" dirty="0" smtClean="0">
                <a:solidFill>
                  <a:schemeClr val="tx1"/>
                </a:solidFill>
              </a:rPr>
            </a:br>
            <a:r>
              <a:rPr lang="en-GB" sz="1800" dirty="0">
                <a:solidFill>
                  <a:schemeClr val="tx1"/>
                </a:solidFill>
              </a:rPr>
              <a:t/>
            </a:r>
            <a:br>
              <a:rPr lang="en-GB" sz="1800" dirty="0">
                <a:solidFill>
                  <a:schemeClr val="tx1"/>
                </a:solidFill>
              </a:rPr>
            </a:br>
            <a:endParaRPr lang="en-GB" sz="1800" dirty="0">
              <a:solidFill>
                <a:schemeClr val="tx1"/>
              </a:solidFill>
            </a:endParaRPr>
          </a:p>
        </p:txBody>
      </p:sp>
      <p:sp>
        <p:nvSpPr>
          <p:cNvPr id="5" name="Title 1"/>
          <p:cNvSpPr txBox="1">
            <a:spLocks/>
          </p:cNvSpPr>
          <p:nvPr/>
        </p:nvSpPr>
        <p:spPr>
          <a:xfrm>
            <a:off x="1847528" y="4797152"/>
            <a:ext cx="8594612" cy="15144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7" name="Title 1"/>
          <p:cNvSpPr txBox="1">
            <a:spLocks/>
          </p:cNvSpPr>
          <p:nvPr/>
        </p:nvSpPr>
        <p:spPr>
          <a:xfrm>
            <a:off x="1682824" y="352372"/>
            <a:ext cx="8229600" cy="824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6" name="Title 1"/>
          <p:cNvSpPr txBox="1">
            <a:spLocks/>
          </p:cNvSpPr>
          <p:nvPr/>
        </p:nvSpPr>
        <p:spPr>
          <a:xfrm>
            <a:off x="229697" y="627018"/>
            <a:ext cx="9349731" cy="853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44C3D0"/>
                </a:solidFill>
                <a:latin typeface="Arial Rounded MT Bold" panose="020F0704030504030204" pitchFamily="34" charset="77"/>
                <a:ea typeface="+mj-ea"/>
                <a:cs typeface="+mj-cs"/>
              </a:defRPr>
            </a:lvl1pPr>
          </a:lstStyle>
          <a:p>
            <a:pPr>
              <a:lnSpc>
                <a:spcPct val="100000"/>
              </a:lnSpc>
            </a:pPr>
            <a:r>
              <a:rPr lang="en-GB" sz="3600" dirty="0" smtClean="0"/>
              <a:t>What does ‘No current offer’ mean?</a:t>
            </a:r>
            <a:br>
              <a:rPr lang="en-GB" sz="3600" dirty="0" smtClean="0"/>
            </a:br>
            <a:endParaRPr lang="en-GB" sz="3600" dirty="0">
              <a:solidFill>
                <a:srgbClr val="FF0000"/>
              </a:solidFill>
            </a:endParaRPr>
          </a:p>
        </p:txBody>
      </p:sp>
    </p:spTree>
    <p:extLst>
      <p:ext uri="{BB962C8B-B14F-4D97-AF65-F5344CB8AC3E}">
        <p14:creationId xmlns:p14="http://schemas.microsoft.com/office/powerpoint/2010/main" val="40818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1" y="1332411"/>
            <a:ext cx="11129555" cy="4481980"/>
          </a:xfrm>
        </p:spPr>
        <p:txBody>
          <a:bodyPr>
            <a:normAutofit fontScale="62500" lnSpcReduction="20000"/>
          </a:bodyPr>
          <a:lstStyle/>
          <a:p>
            <a:pPr marL="0" indent="0">
              <a:buNone/>
            </a:pPr>
            <a:endParaRPr lang="en-GB" dirty="0" smtClean="0"/>
          </a:p>
          <a:p>
            <a:pPr marL="0" lvl="0" indent="0" algn="ctr">
              <a:buNone/>
            </a:pPr>
            <a:r>
              <a:rPr lang="en-GB" sz="3200" dirty="0" smtClean="0"/>
              <a:t>To access the Citizen Portal use </a:t>
            </a:r>
            <a:r>
              <a:rPr lang="en-GB" sz="3200" dirty="0"/>
              <a:t>the link below</a:t>
            </a:r>
          </a:p>
          <a:p>
            <a:pPr marL="0" lvl="0" indent="0" algn="ctr">
              <a:buNone/>
            </a:pPr>
            <a:r>
              <a:rPr lang="en-GB" sz="3200" dirty="0" smtClean="0">
                <a:solidFill>
                  <a:prstClr val="black"/>
                </a:solidFill>
                <a:hlinkClick r:id="rId2"/>
              </a:rPr>
              <a:t>www.eani.org.uk/admissions</a:t>
            </a:r>
            <a:endParaRPr lang="en-GB" sz="3200" dirty="0" smtClean="0">
              <a:solidFill>
                <a:prstClr val="black"/>
              </a:solidFill>
            </a:endParaRPr>
          </a:p>
          <a:p>
            <a:pPr marL="0" lvl="0" indent="0" algn="ctr">
              <a:buNone/>
            </a:pPr>
            <a:endParaRPr lang="en-GB" sz="1800" dirty="0">
              <a:solidFill>
                <a:prstClr val="black"/>
              </a:solidFill>
            </a:endParaRPr>
          </a:p>
          <a:p>
            <a:pPr marL="0" indent="0" algn="ctr">
              <a:buNone/>
            </a:pPr>
            <a:r>
              <a:rPr lang="en-GB" dirty="0" smtClean="0"/>
              <a:t>You </a:t>
            </a:r>
            <a:r>
              <a:rPr lang="en-GB" dirty="0"/>
              <a:t>can </a:t>
            </a:r>
            <a:r>
              <a:rPr lang="en-GB" dirty="0" smtClean="0"/>
              <a:t>find </a:t>
            </a:r>
            <a:r>
              <a:rPr lang="en-GB" dirty="0"/>
              <a:t>further information and support </a:t>
            </a:r>
            <a:r>
              <a:rPr lang="en-GB" dirty="0" smtClean="0"/>
              <a:t>on the website or via the</a:t>
            </a:r>
          </a:p>
          <a:p>
            <a:pPr marL="0" indent="0" algn="ctr">
              <a:buNone/>
            </a:pPr>
            <a:r>
              <a:rPr lang="en-GB" dirty="0" smtClean="0"/>
              <a:t>EA’s Admissions Helpdesk:     </a:t>
            </a:r>
            <a:r>
              <a:rPr lang="en-GB" dirty="0" smtClean="0">
                <a:sym typeface="Wingdings" panose="05000000000000000000" pitchFamily="2" charset="2"/>
              </a:rPr>
              <a:t></a:t>
            </a:r>
            <a:r>
              <a:rPr lang="en-GB" dirty="0" smtClean="0"/>
              <a:t> 028 9598 5595</a:t>
            </a:r>
          </a:p>
          <a:p>
            <a:pPr marL="0" indent="0" algn="ctr">
              <a:buNone/>
            </a:pPr>
            <a:r>
              <a:rPr lang="en-GB" dirty="0" smtClean="0">
                <a:sym typeface="Wingdings" panose="05000000000000000000" pitchFamily="2" charset="2"/>
              </a:rPr>
              <a:t></a:t>
            </a:r>
            <a:r>
              <a:rPr lang="en-GB" dirty="0" smtClean="0"/>
              <a:t>: </a:t>
            </a:r>
            <a:r>
              <a:rPr lang="en-GB" dirty="0" smtClean="0">
                <a:hlinkClick r:id="rId3"/>
              </a:rPr>
              <a:t>preschooladmissions@eani.org.uk</a:t>
            </a:r>
            <a:r>
              <a:rPr lang="en-GB" dirty="0" smtClean="0"/>
              <a:t> or </a:t>
            </a:r>
            <a:r>
              <a:rPr lang="en-GB" dirty="0" smtClean="0">
                <a:hlinkClick r:id="rId4"/>
              </a:rPr>
              <a:t>primaryadmissions@eani.org.uk</a:t>
            </a:r>
            <a:endParaRPr lang="en-GB" dirty="0" smtClean="0"/>
          </a:p>
          <a:p>
            <a:pPr marL="0" indent="0">
              <a:buNone/>
            </a:pPr>
            <a:endParaRPr lang="en-GB" dirty="0"/>
          </a:p>
          <a:p>
            <a:pPr marL="0" indent="0" algn="ctr">
              <a:buNone/>
            </a:pPr>
            <a:r>
              <a:rPr lang="en-GB" dirty="0" smtClean="0"/>
              <a:t>Due to restrictions resulting from Covid-19 it may take longer than normal for </a:t>
            </a:r>
            <a:r>
              <a:rPr lang="en-GB" dirty="0"/>
              <a:t>queries to be addressed. </a:t>
            </a:r>
            <a:endParaRPr lang="en-GB" dirty="0" smtClean="0"/>
          </a:p>
          <a:p>
            <a:pPr marL="0" indent="0" algn="ctr">
              <a:buNone/>
            </a:pPr>
            <a:r>
              <a:rPr lang="en-GB" dirty="0" smtClean="0"/>
              <a:t>We </a:t>
            </a:r>
            <a:r>
              <a:rPr lang="en-GB" dirty="0"/>
              <a:t>appreciate your patience while we try to help you</a:t>
            </a:r>
            <a:r>
              <a:rPr lang="en-GB" dirty="0" smtClean="0"/>
              <a:t>.</a:t>
            </a:r>
          </a:p>
          <a:p>
            <a:pPr marL="0" indent="0" algn="ctr">
              <a:buNone/>
            </a:pPr>
            <a:endParaRPr lang="en-GB" dirty="0"/>
          </a:p>
          <a:p>
            <a:pPr marL="0" indent="0" algn="ctr">
              <a:buNone/>
            </a:pPr>
            <a:r>
              <a:rPr lang="en-GB" dirty="0"/>
              <a:t>If you need further information about a decision that has been made you can contact the </a:t>
            </a:r>
            <a:endParaRPr lang="en-GB" dirty="0" smtClean="0"/>
          </a:p>
          <a:p>
            <a:pPr marL="0" indent="0" algn="ctr">
              <a:buNone/>
            </a:pPr>
            <a:r>
              <a:rPr lang="en-GB" dirty="0" smtClean="0"/>
              <a:t>pre-school(s)/school(s) to </a:t>
            </a:r>
            <a:r>
              <a:rPr lang="en-GB" dirty="0"/>
              <a:t>which you had </a:t>
            </a:r>
            <a:r>
              <a:rPr lang="en-GB" dirty="0" smtClean="0"/>
              <a:t>applied, by email. </a:t>
            </a:r>
          </a:p>
          <a:p>
            <a:pPr marL="0" indent="0" algn="ctr">
              <a:buNone/>
            </a:pPr>
            <a:r>
              <a:rPr lang="en-GB" dirty="0" smtClean="0"/>
              <a:t>Contact details are available from </a:t>
            </a:r>
            <a:r>
              <a:rPr lang="en-GB" dirty="0">
                <a:hlinkClick r:id="rId5"/>
              </a:rPr>
              <a:t>https://</a:t>
            </a:r>
            <a:r>
              <a:rPr lang="en-GB" dirty="0" smtClean="0">
                <a:hlinkClick r:id="rId5"/>
              </a:rPr>
              <a:t>www.eani.org.uk/search-schools</a:t>
            </a:r>
            <a:endParaRPr lang="en-GB" dirty="0" smtClean="0"/>
          </a:p>
          <a:p>
            <a:pPr marL="0" indent="0" algn="ctr">
              <a:buNone/>
            </a:pPr>
            <a:endParaRPr lang="en-GB" dirty="0"/>
          </a:p>
          <a:p>
            <a:pPr marL="0" indent="0" algn="ctr">
              <a:buNone/>
            </a:pPr>
            <a:endParaRPr lang="en-GB" dirty="0"/>
          </a:p>
          <a:p>
            <a:pPr marL="0" indent="0" algn="ctr">
              <a:buNone/>
            </a:pPr>
            <a:endParaRPr lang="en-GB" dirty="0"/>
          </a:p>
        </p:txBody>
      </p:sp>
      <p:sp>
        <p:nvSpPr>
          <p:cNvPr id="4" name="Title 3"/>
          <p:cNvSpPr>
            <a:spLocks noGrp="1"/>
          </p:cNvSpPr>
          <p:nvPr>
            <p:ph type="title"/>
          </p:nvPr>
        </p:nvSpPr>
        <p:spPr/>
        <p:txBody>
          <a:bodyPr/>
          <a:lstStyle/>
          <a:p>
            <a:r>
              <a:rPr lang="en-GB" dirty="0" smtClean="0"/>
              <a:t>Sources of Help</a:t>
            </a:r>
            <a:endParaRPr lang="en-GB" dirty="0"/>
          </a:p>
        </p:txBody>
      </p:sp>
    </p:spTree>
    <p:extLst>
      <p:ext uri="{BB962C8B-B14F-4D97-AF65-F5344CB8AC3E}">
        <p14:creationId xmlns:p14="http://schemas.microsoft.com/office/powerpoint/2010/main" val="489162273"/>
      </p:ext>
    </p:extLst>
  </p:cSld>
  <p:clrMapOvr>
    <a:masterClrMapping/>
  </p:clrMapOvr>
  <mc:AlternateContent xmlns:mc="http://schemas.openxmlformats.org/markup-compatibility/2006" xmlns:p14="http://schemas.microsoft.com/office/powerpoint/2010/main">
    <mc:Choice Requires="p14">
      <p:transition spd="med" p14:dur="700" advTm="31846">
        <p:fade/>
      </p:transition>
    </mc:Choice>
    <mc:Fallback xmlns="">
      <p:transition spd="med" advTm="31846">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1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1279567-7756-2043-8AED-A4B1046F099C}" vid="{7228855C-5417-7E45-8238-F31EFA8E8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f9494e1-5791-43ec-84ee-7ad6667a2be3">EASPDOCID-980000583-2</_dlc_DocId>
    <_dlc_DocIdUrl xmlns="4f9494e1-5791-43ec-84ee-7ad6667a2be3">
      <Url>https://sharepoint.eani.org.uk/project/da/_layouts/15/DocIdRedir.aspx?ID=EASPDOCID-980000583-2</Url>
      <Description>EASPDOCID-980000583-2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14F866376D74E8D929C1D7E2DD57A" ma:contentTypeVersion="1" ma:contentTypeDescription="Create a new document." ma:contentTypeScope="" ma:versionID="3570b63e163489360196a5567ff0108d">
  <xsd:schema xmlns:xsd="http://www.w3.org/2001/XMLSchema" xmlns:xs="http://www.w3.org/2001/XMLSchema" xmlns:p="http://schemas.microsoft.com/office/2006/metadata/properties" xmlns:ns2="4f9494e1-5791-43ec-84ee-7ad6667a2be3" targetNamespace="http://schemas.microsoft.com/office/2006/metadata/properties" ma:root="true" ma:fieldsID="95d65002dde5adea572a9e5c23af836c" ns2:_="">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2A386F9-EDEC-4FE8-9D44-6659FE08F385}">
  <ds:schemaRefs>
    <ds:schemaRef ds:uri="http://schemas.microsoft.com/sharepoint/v3/contenttype/forms"/>
  </ds:schemaRefs>
</ds:datastoreItem>
</file>

<file path=customXml/itemProps2.xml><?xml version="1.0" encoding="utf-8"?>
<ds:datastoreItem xmlns:ds="http://schemas.openxmlformats.org/officeDocument/2006/customXml" ds:itemID="{80C68FB1-4761-42B2-AFA4-D37FA558ED20}">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4f9494e1-5791-43ec-84ee-7ad6667a2be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CF52DA-5627-4D43-8F8C-C41800047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35EF93-3663-4974-8AB1-2D3CFD42740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3636</TotalTime>
  <Words>325</Words>
  <Application>Microsoft Office PowerPoint</Application>
  <PresentationFormat>Widescreen</PresentationFormat>
  <Paragraphs>45</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Calibri</vt:lpstr>
      <vt:lpstr>Calibri Light</vt:lpstr>
      <vt:lpstr>Wingdings</vt:lpstr>
      <vt:lpstr>Office Theme</vt:lpstr>
      <vt:lpstr>               Guidance on accessing your child’s placement notification via the Citizen Portal </vt:lpstr>
      <vt:lpstr>Getting started  </vt:lpstr>
      <vt:lpstr>Log in to the Portal using your registered email address and password </vt:lpstr>
      <vt:lpstr>Click on the tile ‘View Offer for Pre-School/ School’</vt:lpstr>
      <vt:lpstr> To view your child’s placement notification  (after 12 noon  on 29 April)</vt:lpstr>
      <vt:lpstr>Offer status indicates the Pre-School/ School where a place is being offered</vt:lpstr>
      <vt:lpstr>A small number of children have not been offered a place in any of the pre-schools/ schools listed on their application.  If this is the case the offer status will show as ‘Not offered’ for all the preferences listed.  Letters issued by the Education Authority provide guidance for parents/guardians on how to submit further preferences for consideration by pre-schools/schools.  You can also find information on how to appeal the decision of a nursery school/unit or primary school not to admit your child on the Education Authority’s website www.eani.org.uk/admissions. There is no right of appeal against a playgroup.  Please note that consideration of further applications by pre-schools/schools and admissions appeals for schools will be arranged as soon as is practicably possible.   </vt:lpstr>
      <vt:lpstr>Sources of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draft</dc:title>
  <dc:creator>paul deighan</dc:creator>
  <cp:lastModifiedBy>Carol Straghan</cp:lastModifiedBy>
  <cp:revision>396</cp:revision>
  <cp:lastPrinted>2019-11-29T14:40:59Z</cp:lastPrinted>
  <dcterms:created xsi:type="dcterms:W3CDTF">2018-11-03T20:56:52Z</dcterms:created>
  <dcterms:modified xsi:type="dcterms:W3CDTF">2020-04-24T11:48:07Z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0x010100A1A14F866376D74E8D929C1D7E2DD57A</vt:lpwstr>
  </property>
  <property fmtid="{D5CDD505-2E9C-101B-9397-08002B2CF9AE}" pid="3" name="_dlc_DocIdItemGuid">
    <vt:lpwstr>c16354bc-237c-4eb0-8da0-1ecc93f03b3a</vt:lpwstr>
  </property>
</Properties>
</file>